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sldIdLst>
    <p:sldId id="424" r:id="rId5"/>
    <p:sldId id="425" r:id="rId6"/>
    <p:sldId id="426" r:id="rId7"/>
    <p:sldId id="427" r:id="rId8"/>
    <p:sldId id="428" r:id="rId9"/>
    <p:sldId id="429" r:id="rId10"/>
    <p:sldId id="430" r:id="rId11"/>
    <p:sldId id="431" r:id="rId12"/>
    <p:sldId id="432" r:id="rId13"/>
    <p:sldId id="433" r:id="rId14"/>
    <p:sldId id="434" r:id="rId15"/>
    <p:sldId id="435" r:id="rId16"/>
    <p:sldId id="436" r:id="rId17"/>
    <p:sldId id="437" r:id="rId18"/>
    <p:sldId id="438" r:id="rId19"/>
    <p:sldId id="439" r:id="rId20"/>
    <p:sldId id="440" r:id="rId21"/>
    <p:sldId id="441" r:id="rId22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80CA"/>
    <a:srgbClr val="FFFF00"/>
    <a:srgbClr val="10EFFF"/>
    <a:srgbClr val="F906FF"/>
    <a:srgbClr val="2A6BA6"/>
    <a:srgbClr val="5B9BD5"/>
    <a:srgbClr val="25282A"/>
    <a:srgbClr val="2891F9"/>
    <a:srgbClr val="682879"/>
    <a:srgbClr val="82B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5527" autoAdjust="0"/>
  </p:normalViewPr>
  <p:slideViewPr>
    <p:cSldViewPr snapToGrid="0">
      <p:cViewPr varScale="1">
        <p:scale>
          <a:sx n="61" d="100"/>
          <a:sy n="61" d="100"/>
        </p:scale>
        <p:origin x="-864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2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61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97B96-6746-4856-9EBF-739D61B42FA3}" type="datetimeFigureOut">
              <a:rPr lang="en-US" smtClean="0"/>
              <a:t>4/13/17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71839-3D0B-444C-8199-CD245C32F5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9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36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7428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[Josh’s Slide]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87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5780CA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5749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747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05244"/>
            <a:ext cx="10515600" cy="3664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8883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81700" y="849085"/>
            <a:ext cx="2628900" cy="532787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49085"/>
            <a:ext cx="4968240" cy="532787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82916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9935"/>
            <a:ext cx="10515600" cy="1325563"/>
          </a:xfrm>
        </p:spPr>
        <p:txBody>
          <a:bodyPr/>
          <a:lstStyle>
            <a:lvl1pPr>
              <a:defRPr>
                <a:solidFill>
                  <a:srgbClr val="5780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3265"/>
            <a:ext cx="10515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2477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0394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36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435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443887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65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2378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24966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65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2583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2176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146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6822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7804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77448" y="7780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8240"/>
            <a:ext cx="3932237" cy="31881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325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9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69278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Rectangle 12"/>
          <p:cNvSpPr/>
          <p:nvPr userDrawn="1"/>
        </p:nvSpPr>
        <p:spPr>
          <a:xfrm rot="10800000">
            <a:off x="0" y="6318700"/>
            <a:ext cx="12192000" cy="55104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0" y="692785"/>
            <a:ext cx="12192000" cy="22718"/>
          </a:xfrm>
          <a:prstGeom prst="line">
            <a:avLst/>
          </a:prstGeom>
          <a:ln w="571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 userDrawn="1"/>
        </p:nvGrpSpPr>
        <p:grpSpPr>
          <a:xfrm>
            <a:off x="99524" y="6339590"/>
            <a:ext cx="488305" cy="503274"/>
            <a:chOff x="11377125" y="59125"/>
            <a:chExt cx="555876" cy="572917"/>
          </a:xfrm>
        </p:grpSpPr>
        <p:sp>
          <p:nvSpPr>
            <p:cNvPr id="30" name="Oval 29"/>
            <p:cNvSpPr/>
            <p:nvPr userDrawn="1"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 userDrawn="1"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 userDrawn="1"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 userDrawn="1"/>
        </p:nvGrpSpPr>
        <p:grpSpPr>
          <a:xfrm>
            <a:off x="11597949" y="78750"/>
            <a:ext cx="488305" cy="503274"/>
            <a:chOff x="11377125" y="59125"/>
            <a:chExt cx="555876" cy="572917"/>
          </a:xfrm>
        </p:grpSpPr>
        <p:sp>
          <p:nvSpPr>
            <p:cNvPr id="34" name="Oval 33"/>
            <p:cNvSpPr/>
            <p:nvPr userDrawn="1"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 userDrawn="1"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 userDrawn="1"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 userDrawn="1"/>
        </p:nvCxnSpPr>
        <p:spPr>
          <a:xfrm>
            <a:off x="0" y="6295068"/>
            <a:ext cx="12192000" cy="22718"/>
          </a:xfrm>
          <a:prstGeom prst="line">
            <a:avLst/>
          </a:prstGeom>
          <a:ln w="190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339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780C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82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tinjohnmadsen" TargetMode="Externa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4" Type="http://schemas.openxmlformats.org/officeDocument/2006/relationships/video" Target="../media/media2.mp4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19" y="926666"/>
            <a:ext cx="10515600" cy="1499293"/>
          </a:xfrm>
        </p:spPr>
        <p:txBody>
          <a:bodyPr>
            <a:normAutofit/>
          </a:bodyPr>
          <a:lstStyle/>
          <a:p>
            <a:r>
              <a:rPr lang="en-US" sz="4400" dirty="0"/>
              <a:t>From Mined Data To Useful Predictions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319" y="2528097"/>
            <a:ext cx="10515600" cy="1500187"/>
          </a:xfrm>
        </p:spPr>
        <p:txBody>
          <a:bodyPr/>
          <a:lstStyle/>
          <a:p>
            <a:r>
              <a:rPr lang="en-US" dirty="0"/>
              <a:t>A Predictive Analytics Demo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45823" y="4373057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Madsen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Ph.D. in Experimental Physics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years’ experience working with sensors, data collection, data analysis, and predictive model building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031" y="3661701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6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1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2,161 HCF (5%)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77525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05561" y="5830177"/>
            <a:ext cx="1022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-569 HCF on volume of 42,590 HCF (1.3%) </a:t>
            </a:r>
          </a:p>
        </p:txBody>
      </p:sp>
      <p:pic>
        <p:nvPicPr>
          <p:cNvPr id="9" name="Picture 8" descr="Dripping &lt;strong&gt;Tap&lt;/strong&gt; Light Blue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11504205" y="781102"/>
            <a:ext cx="687795" cy="8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upload.wikimedia.org/wikipedia/commons/thumb/3/3f/US-Census-2010Logo.svg/720px-US-Census-2010Logo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159607"/>
            <a:ext cx="3848100" cy="210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0868" y="14288"/>
            <a:ext cx="4121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Data Enriched Model</a:t>
            </a:r>
          </a:p>
        </p:txBody>
      </p:sp>
      <p:pic>
        <p:nvPicPr>
          <p:cNvPr id="2052" name="Picture 4" descr="https://www.breakingbelizenews.com/wp-content/uploads/2015/09/IRS_logo.jpg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725" y="1028700"/>
            <a:ext cx="3962400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nsd.rdc.noaa.gov/images/NOAA_emble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087" y="3905128"/>
            <a:ext cx="8499056" cy="1809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144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1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2656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Linear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2,161 HCF (5%)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77525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05561" y="5830177"/>
            <a:ext cx="1022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-569 HCF on volume of 42,590 HCF (1.3%) </a:t>
            </a:r>
          </a:p>
        </p:txBody>
      </p:sp>
      <p:pic>
        <p:nvPicPr>
          <p:cNvPr id="9" name="Picture 8" descr="Dripping &lt;strong&gt;Tap&lt;/strong&gt; Light Blue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11504205" y="781102"/>
            <a:ext cx="687795" cy="8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8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2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757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Adaptive </a:t>
            </a:r>
            <a:r>
              <a:rPr lang="en-US" sz="3600" dirty="0" err="1">
                <a:solidFill>
                  <a:srgbClr val="000000"/>
                </a:solidFill>
              </a:rPr>
              <a:t>XGBoost</a:t>
            </a:r>
            <a:r>
              <a:rPr lang="en-US" sz="3600" dirty="0">
                <a:solidFill>
                  <a:srgbClr val="000000"/>
                </a:solidFill>
              </a:rPr>
              <a:t> Data Enriched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1,951 HCF (4.6%)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77525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05561" y="5830177"/>
            <a:ext cx="1022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-462 HCF on volume of 42,590 HCF (1.1%) </a:t>
            </a:r>
          </a:p>
        </p:txBody>
      </p:sp>
      <p:pic>
        <p:nvPicPr>
          <p:cNvPr id="11" name="Picture 10" descr="Dripping &lt;strong&gt;Tap&lt;/strong&gt; Light Blue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11504205" y="781102"/>
            <a:ext cx="687795" cy="8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4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2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6305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“Last Year” Model for Power 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51,800 kWh (7.5%)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77554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85791" y="5830177"/>
            <a:ext cx="110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-22,370 kWh on volume of 687,476 kWh (3.3%) </a:t>
            </a:r>
          </a:p>
        </p:txBody>
      </p:sp>
      <p:pic>
        <p:nvPicPr>
          <p:cNvPr id="14" name="Picture 13" descr="primary &lt;strong&gt;power&lt;/strong&gt;-manager by danny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29" y="778181"/>
            <a:ext cx="768295" cy="7682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07420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1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7578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Adaptive </a:t>
            </a:r>
            <a:r>
              <a:rPr lang="en-US" sz="3600" dirty="0" err="1">
                <a:solidFill>
                  <a:srgbClr val="000000"/>
                </a:solidFill>
              </a:rPr>
              <a:t>XGBoost</a:t>
            </a:r>
            <a:r>
              <a:rPr lang="en-US" sz="3600" dirty="0">
                <a:solidFill>
                  <a:srgbClr val="000000"/>
                </a:solidFill>
              </a:rPr>
              <a:t> Data Enriched Model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30,200 kWh (4.4%)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477554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585791" y="5830177"/>
            <a:ext cx="110442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-3,153 kWh on volume of 687,476 kWh (0.5%) </a:t>
            </a:r>
          </a:p>
        </p:txBody>
      </p:sp>
      <p:pic>
        <p:nvPicPr>
          <p:cNvPr id="11" name="Picture 10" descr="primary &lt;strong&gt;power&lt;/strong&gt;-manager by danny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29" y="778181"/>
            <a:ext cx="768295" cy="76829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610027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504" y="757234"/>
            <a:ext cx="5519742" cy="55197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2" y="757234"/>
            <a:ext cx="5519742" cy="551974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826288" y="4603027"/>
            <a:ext cx="2072878" cy="226122"/>
          </a:xfrm>
          <a:prstGeom prst="rect">
            <a:avLst/>
          </a:prstGeom>
          <a:solidFill>
            <a:srgbClr val="AB06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9447" y="58622"/>
            <a:ext cx="5510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BONUS: Diagnostic Analytics</a:t>
            </a:r>
          </a:p>
        </p:txBody>
      </p:sp>
      <p:pic>
        <p:nvPicPr>
          <p:cNvPr id="11" name="Picture 10" descr="primary &lt;strong&gt;power&lt;/strong&gt;-manager by dannya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466" y="4507219"/>
            <a:ext cx="768295" cy="7682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 descr="Dripping &lt;strong&gt;Tap&lt;/strong&gt; Light Blue...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4531905" y="4466481"/>
            <a:ext cx="687795" cy="8090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26288" y="2271713"/>
            <a:ext cx="2088360" cy="228600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826288" y="2495425"/>
            <a:ext cx="2072878" cy="22513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826288" y="5049392"/>
            <a:ext cx="2072878" cy="494158"/>
          </a:xfrm>
          <a:prstGeom prst="rect">
            <a:avLst/>
          </a:prstGeom>
          <a:solidFill>
            <a:srgbClr val="AB06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26288" y="2693367"/>
            <a:ext cx="2088360" cy="228600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26288" y="3112243"/>
            <a:ext cx="2088360" cy="228600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26288" y="3739779"/>
            <a:ext cx="2088360" cy="228600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26288" y="3349908"/>
            <a:ext cx="2072878" cy="38987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826288" y="3963491"/>
            <a:ext cx="2072878" cy="22513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26288" y="4824261"/>
            <a:ext cx="2072878" cy="22513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907199" y="4582070"/>
            <a:ext cx="2072878" cy="428636"/>
          </a:xfrm>
          <a:prstGeom prst="rect">
            <a:avLst/>
          </a:prstGeom>
          <a:solidFill>
            <a:srgbClr val="AB06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6907199" y="2260154"/>
            <a:ext cx="2072878" cy="22513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907199" y="5249669"/>
            <a:ext cx="2072878" cy="272924"/>
          </a:xfrm>
          <a:prstGeom prst="rect">
            <a:avLst/>
          </a:prstGeom>
          <a:solidFill>
            <a:srgbClr val="AB063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907199" y="2672410"/>
            <a:ext cx="2088360" cy="677498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907199" y="3518794"/>
            <a:ext cx="2088360" cy="228600"/>
          </a:xfrm>
          <a:prstGeom prst="rect">
            <a:avLst/>
          </a:prstGeom>
          <a:solidFill>
            <a:srgbClr val="5C9137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907199" y="3747394"/>
            <a:ext cx="2072878" cy="653067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6907199" y="5017622"/>
            <a:ext cx="2072878" cy="225131"/>
          </a:xfrm>
          <a:prstGeom prst="rect">
            <a:avLst/>
          </a:prstGeom>
          <a:solidFill>
            <a:srgbClr val="0086C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18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imary &lt;strong&gt;power&lt;/strong&gt;-manager by dannya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66" y="4019832"/>
            <a:ext cx="768295" cy="7682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7" name="Picture 6" descr="Dripping &lt;strong&gt;Tap&lt;/strong&gt; Light Blue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321866" y="1582680"/>
            <a:ext cx="687795" cy="809033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2878018"/>
              </p:ext>
            </p:extLst>
          </p:nvPr>
        </p:nvGraphicFramePr>
        <p:xfrm>
          <a:off x="1124026" y="1009479"/>
          <a:ext cx="10930635" cy="2062334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76437">
                  <a:extLst>
                    <a:ext uri="{9D8B030D-6E8A-4147-A177-3AD203B41FA5}">
                      <a16:colId xmlns="" xmlns:a16="http://schemas.microsoft.com/office/drawing/2014/main" val="2551390992"/>
                    </a:ext>
                  </a:extLst>
                </a:gridCol>
                <a:gridCol w="2614612">
                  <a:extLst>
                    <a:ext uri="{9D8B030D-6E8A-4147-A177-3AD203B41FA5}">
                      <a16:colId xmlns="" xmlns:a16="http://schemas.microsoft.com/office/drawing/2014/main" val="2615277985"/>
                    </a:ext>
                  </a:extLst>
                </a:gridCol>
                <a:gridCol w="3395028">
                  <a:extLst>
                    <a:ext uri="{9D8B030D-6E8A-4147-A177-3AD203B41FA5}">
                      <a16:colId xmlns="" xmlns:a16="http://schemas.microsoft.com/office/drawing/2014/main" val="1326345649"/>
                    </a:ext>
                  </a:extLst>
                </a:gridCol>
                <a:gridCol w="25400">
                  <a:extLst>
                    <a:ext uri="{9D8B030D-6E8A-4147-A177-3AD203B41FA5}">
                      <a16:colId xmlns="" xmlns:a16="http://schemas.microsoft.com/office/drawing/2014/main" val="764309706"/>
                    </a:ext>
                  </a:extLst>
                </a:gridCol>
                <a:gridCol w="2319158">
                  <a:extLst>
                    <a:ext uri="{9D8B030D-6E8A-4147-A177-3AD203B41FA5}">
                      <a16:colId xmlns="" xmlns:a16="http://schemas.microsoft.com/office/drawing/2014/main" val="932465490"/>
                    </a:ext>
                  </a:extLst>
                </a:gridCol>
              </a:tblGrid>
              <a:tr h="965594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“Last Year” 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Learning</a:t>
                      </a:r>
                      <a:r>
                        <a:rPr lang="en-US" sz="2400" baseline="0" dirty="0"/>
                        <a:t> Model</a:t>
                      </a:r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Improvement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278084105"/>
                  </a:ext>
                </a:extLst>
              </a:tr>
              <a:tr h="428252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 Net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-826 HCF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-462 HCF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45%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949714525"/>
                  </a:ext>
                </a:extLst>
              </a:tr>
              <a:tr h="668488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Absolute Local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2,660 HCF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1,951 HCF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26%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267731980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924485"/>
              </p:ext>
            </p:extLst>
          </p:nvPr>
        </p:nvGraphicFramePr>
        <p:xfrm>
          <a:off x="1090161" y="3652666"/>
          <a:ext cx="10934629" cy="2062334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2633588">
                  <a:extLst>
                    <a:ext uri="{9D8B030D-6E8A-4147-A177-3AD203B41FA5}">
                      <a16:colId xmlns="" xmlns:a16="http://schemas.microsoft.com/office/drawing/2014/main" val="2551390992"/>
                    </a:ext>
                  </a:extLst>
                </a:gridCol>
                <a:gridCol w="2586037">
                  <a:extLst>
                    <a:ext uri="{9D8B030D-6E8A-4147-A177-3AD203B41FA5}">
                      <a16:colId xmlns="" xmlns:a16="http://schemas.microsoft.com/office/drawing/2014/main" val="2615277985"/>
                    </a:ext>
                  </a:extLst>
                </a:gridCol>
                <a:gridCol w="3414714">
                  <a:extLst>
                    <a:ext uri="{9D8B030D-6E8A-4147-A177-3AD203B41FA5}">
                      <a16:colId xmlns="" xmlns:a16="http://schemas.microsoft.com/office/drawing/2014/main" val="1326345649"/>
                    </a:ext>
                  </a:extLst>
                </a:gridCol>
                <a:gridCol w="28576">
                  <a:extLst>
                    <a:ext uri="{9D8B030D-6E8A-4147-A177-3AD203B41FA5}">
                      <a16:colId xmlns="" xmlns:a16="http://schemas.microsoft.com/office/drawing/2014/main" val="3764425019"/>
                    </a:ext>
                  </a:extLst>
                </a:gridCol>
                <a:gridCol w="2271714">
                  <a:extLst>
                    <a:ext uri="{9D8B030D-6E8A-4147-A177-3AD203B41FA5}">
                      <a16:colId xmlns="" xmlns:a16="http://schemas.microsoft.com/office/drawing/2014/main" val="932465490"/>
                    </a:ext>
                  </a:extLst>
                </a:gridCol>
              </a:tblGrid>
              <a:tr h="9553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“Last Year” Model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Machine Learning</a:t>
                      </a:r>
                      <a:r>
                        <a:rPr lang="en-US" sz="2400" baseline="0" dirty="0"/>
                        <a:t> Model</a:t>
                      </a:r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Improvement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278084105"/>
                  </a:ext>
                </a:extLst>
              </a:tr>
              <a:tr h="553494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Total Net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-22,370 kWh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-3,153 kWh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86%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1949714525"/>
                  </a:ext>
                </a:extLst>
              </a:tr>
              <a:tr h="553494">
                <a:tc>
                  <a:txBody>
                    <a:bodyPr/>
                    <a:lstStyle/>
                    <a:p>
                      <a:pPr algn="r"/>
                      <a:r>
                        <a:rPr lang="en-US" sz="2400" dirty="0"/>
                        <a:t>Absolute Local Error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51,800 kWh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30,200 kWh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dirty="0"/>
                        <a:t>42%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="" xmlns:a16="http://schemas.microsoft.com/office/drawing/2014/main" val="32677319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9147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02674"/>
            <a:ext cx="10515600" cy="9870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97183" y="3772166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Questions, comments, or further conversation: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John Madsen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hlinkClick r:id="rId3"/>
              </a:rPr>
              <a:t>https://www.linkedin.com/in/martinjohnmadsen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74" y="3252399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7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alytic-maturity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049" y="728302"/>
            <a:ext cx="8255522" cy="556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70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60" y="773199"/>
            <a:ext cx="6779449" cy="547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0" y="803268"/>
            <a:ext cx="6779450" cy="54157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47" y="44334"/>
            <a:ext cx="5688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City of Los Angeles, California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01407" y="1302926"/>
            <a:ext cx="46292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Water Use (HCF) </a:t>
            </a:r>
            <a:br>
              <a:rPr lang="en-US" sz="3600" dirty="0"/>
            </a:br>
            <a:r>
              <a:rPr lang="en-US" sz="3600" dirty="0"/>
              <a:t>Power Use (kWh)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134 Zip Codes</a:t>
            </a:r>
          </a:p>
          <a:p>
            <a:pPr algn="ctr"/>
            <a:r>
              <a:rPr lang="en-US" sz="3600" dirty="0"/>
              <a:t>from</a:t>
            </a:r>
          </a:p>
          <a:p>
            <a:pPr algn="ctr"/>
            <a:r>
              <a:rPr lang="en-US" sz="3600" dirty="0"/>
              <a:t>July, 2005 to June, 2013</a:t>
            </a:r>
          </a:p>
        </p:txBody>
      </p:sp>
      <p:sp>
        <p:nvSpPr>
          <p:cNvPr id="6" name="Rectangle 5"/>
          <p:cNvSpPr/>
          <p:nvPr/>
        </p:nvSpPr>
        <p:spPr>
          <a:xfrm>
            <a:off x="6944809" y="5572705"/>
            <a:ext cx="53530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data.lacity.org/A-Livable-and-Sustainable-City/</a:t>
            </a:r>
          </a:p>
          <a:p>
            <a:r>
              <a:rPr lang="en-US" dirty="0"/>
              <a:t>Water-and-Electric-Usage-from-2005-2013/</a:t>
            </a:r>
            <a:r>
              <a:rPr lang="en-US" dirty="0" err="1"/>
              <a:t>asvq-scwp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742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ower_timelaps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" y="1285270"/>
            <a:ext cx="6111433" cy="4722471"/>
          </a:xfrm>
          <a:prstGeom prst="rect">
            <a:avLst/>
          </a:prstGeom>
        </p:spPr>
      </p:pic>
      <p:pic>
        <p:nvPicPr>
          <p:cNvPr id="3" name="water_timelaps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80569" y="1285270"/>
            <a:ext cx="6111432" cy="472247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447" y="58622"/>
            <a:ext cx="4061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Descriptive Analytics</a:t>
            </a:r>
          </a:p>
        </p:txBody>
      </p:sp>
    </p:spTree>
    <p:extLst>
      <p:ext uri="{BB962C8B-B14F-4D97-AF65-F5344CB8AC3E}">
        <p14:creationId xmlns:p14="http://schemas.microsoft.com/office/powerpoint/2010/main" val="3502180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25" y="1463968"/>
            <a:ext cx="5912247" cy="4598415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171" y="1463967"/>
            <a:ext cx="5912247" cy="4598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447" y="58622"/>
            <a:ext cx="3918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Diagnostic Analytics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213053" y="814388"/>
            <a:ext cx="141577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Summer</a:t>
            </a:r>
          </a:p>
          <a:p>
            <a:pPr algn="ctr"/>
            <a:r>
              <a:rPr lang="en-US" sz="2800" dirty="0"/>
              <a:t>Cooling</a:t>
            </a:r>
          </a:p>
        </p:txBody>
      </p:sp>
      <p:sp>
        <p:nvSpPr>
          <p:cNvPr id="9" name="Rectangle 8"/>
          <p:cNvSpPr/>
          <p:nvPr/>
        </p:nvSpPr>
        <p:spPr>
          <a:xfrm>
            <a:off x="9572627" y="1914526"/>
            <a:ext cx="800100" cy="3657606"/>
          </a:xfrm>
          <a:prstGeom prst="rect">
            <a:avLst/>
          </a:prstGeom>
          <a:noFill/>
          <a:ln w="57150">
            <a:solidFill>
              <a:srgbClr val="380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890809" y="796940"/>
            <a:ext cx="131465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Winter</a:t>
            </a:r>
          </a:p>
          <a:p>
            <a:pPr algn="ctr"/>
            <a:r>
              <a:rPr lang="en-US" sz="2800" dirty="0"/>
              <a:t>Heating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356988" y="1897078"/>
            <a:ext cx="472565" cy="36576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240214" y="796940"/>
            <a:ext cx="18959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Summer</a:t>
            </a:r>
          </a:p>
          <a:p>
            <a:pPr algn="ctr"/>
            <a:r>
              <a:rPr lang="en-US" sz="2800" dirty="0"/>
              <a:t>Irrigation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14076" y="1897078"/>
            <a:ext cx="1157951" cy="365760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95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5" y="1257296"/>
            <a:ext cx="5934079" cy="46153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376" y="1257296"/>
            <a:ext cx="6143624" cy="4778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47" y="44334"/>
            <a:ext cx="38311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Predictive Analytics</a:t>
            </a:r>
          </a:p>
        </p:txBody>
      </p:sp>
    </p:spTree>
    <p:extLst>
      <p:ext uri="{BB962C8B-B14F-4D97-AF65-F5344CB8AC3E}">
        <p14:creationId xmlns:p14="http://schemas.microsoft.com/office/powerpoint/2010/main" val="1780869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chivo:&lt;strong&gt;Factory&lt;/strong&gt; 1b.svg - Wikipedia, la enciclopedia libr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0" y="1177594"/>
            <a:ext cx="3223693" cy="2651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9237" y="1126001"/>
            <a:ext cx="2151532" cy="851297"/>
          </a:xfrm>
          <a:prstGeom prst="roundRect">
            <a:avLst>
              <a:gd name="adj" fmla="val 26737"/>
            </a:avLst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4400" dirty="0"/>
              <a:t>Supplier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300591" y="1096539"/>
            <a:ext cx="26189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Customers</a:t>
            </a:r>
          </a:p>
        </p:txBody>
      </p:sp>
      <p:pic>
        <p:nvPicPr>
          <p:cNvPr id="8" name="Picture 7" descr="primary &lt;strong&gt;power&lt;/strong&gt;-manager by dannya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8830" y="1887078"/>
            <a:ext cx="1217532" cy="1217532"/>
          </a:xfrm>
          <a:prstGeom prst="rect">
            <a:avLst/>
          </a:prstGeom>
        </p:spPr>
      </p:pic>
      <p:pic>
        <p:nvPicPr>
          <p:cNvPr id="9" name="Picture 8" descr="Dripping &lt;strong&gt;Tap&lt;/strong&gt; Light Blue...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9399551" y="1935139"/>
            <a:ext cx="994220" cy="1169471"/>
          </a:xfrm>
          <a:prstGeom prst="rect">
            <a:avLst/>
          </a:prstGeom>
        </p:spPr>
      </p:pic>
      <p:grpSp>
        <p:nvGrpSpPr>
          <p:cNvPr id="47" name="Group 46"/>
          <p:cNvGrpSpPr/>
          <p:nvPr/>
        </p:nvGrpSpPr>
        <p:grpSpPr>
          <a:xfrm>
            <a:off x="3506652" y="668895"/>
            <a:ext cx="3751580" cy="1635383"/>
            <a:chOff x="3506652" y="668895"/>
            <a:chExt cx="3751580" cy="1635383"/>
          </a:xfrm>
        </p:grpSpPr>
        <p:sp>
          <p:nvSpPr>
            <p:cNvPr id="10" name="Arrow: Bent 9"/>
            <p:cNvSpPr/>
            <p:nvPr/>
          </p:nvSpPr>
          <p:spPr>
            <a:xfrm>
              <a:off x="3544629" y="1551650"/>
              <a:ext cx="1628775" cy="752628"/>
            </a:xfrm>
            <a:prstGeom prst="bentArrow">
              <a:avLst>
                <a:gd name="adj1" fmla="val 30695"/>
                <a:gd name="adj2" fmla="val 25000"/>
                <a:gd name="adj3" fmla="val 48102"/>
                <a:gd name="adj4" fmla="val 43750"/>
              </a:avLst>
            </a:prstGeom>
            <a:solidFill>
              <a:srgbClr val="095BFF"/>
            </a:solidFill>
            <a:ln>
              <a:solidFill>
                <a:srgbClr val="095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506652" y="668895"/>
              <a:ext cx="30298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1" dirty="0">
                  <a:solidFill>
                    <a:srgbClr val="095BFF"/>
                  </a:solidFill>
                </a:rPr>
                <a:t>Over</a:t>
              </a:r>
              <a:r>
                <a:rPr lang="en-US" sz="4400" dirty="0">
                  <a:solidFill>
                    <a:srgbClr val="095BFF"/>
                  </a:solidFill>
                </a:rPr>
                <a:t> </a:t>
              </a:r>
              <a:r>
                <a:rPr lang="en-US" sz="4400" dirty="0"/>
                <a:t>Predict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224790" y="1363464"/>
              <a:ext cx="20334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/>
                <a:t>Waste $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539772" y="2361440"/>
            <a:ext cx="5008557" cy="1600611"/>
            <a:chOff x="3539772" y="2361440"/>
            <a:chExt cx="5008557" cy="1600611"/>
          </a:xfrm>
        </p:grpSpPr>
        <p:sp>
          <p:nvSpPr>
            <p:cNvPr id="13" name="Arrow: Bent 12"/>
            <p:cNvSpPr/>
            <p:nvPr/>
          </p:nvSpPr>
          <p:spPr>
            <a:xfrm flipV="1">
              <a:off x="3539772" y="2361440"/>
              <a:ext cx="1628775" cy="752628"/>
            </a:xfrm>
            <a:prstGeom prst="bentArrow">
              <a:avLst>
                <a:gd name="adj1" fmla="val 30695"/>
                <a:gd name="adj2" fmla="val 25000"/>
                <a:gd name="adj3" fmla="val 48102"/>
                <a:gd name="adj4" fmla="val 43750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653613" y="3192610"/>
              <a:ext cx="33704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1" dirty="0">
                  <a:solidFill>
                    <a:srgbClr val="FFC000"/>
                  </a:solidFill>
                </a:rPr>
                <a:t>Under</a:t>
              </a:r>
              <a:r>
                <a:rPr lang="en-US" sz="4400" dirty="0">
                  <a:solidFill>
                    <a:srgbClr val="095BFF"/>
                  </a:solidFill>
                </a:rPr>
                <a:t> </a:t>
              </a:r>
              <a:r>
                <a:rPr lang="en-US" sz="4400" dirty="0"/>
                <a:t>Predict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24790" y="2537914"/>
              <a:ext cx="33235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/>
                <a:t>Income Lost $</a:t>
              </a:r>
            </a:p>
          </p:txBody>
        </p:sp>
      </p:grpSp>
      <p:sp>
        <p:nvSpPr>
          <p:cNvPr id="6" name="Arrow: Right 5"/>
          <p:cNvSpPr/>
          <p:nvPr/>
        </p:nvSpPr>
        <p:spPr>
          <a:xfrm>
            <a:off x="3506652" y="2105236"/>
            <a:ext cx="5767840" cy="398085"/>
          </a:xfrm>
          <a:prstGeom prst="rightArrow">
            <a:avLst>
              <a:gd name="adj1" fmla="val 50000"/>
              <a:gd name="adj2" fmla="val 132548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60834" y="3385383"/>
            <a:ext cx="11195424" cy="3039243"/>
            <a:chOff x="160834" y="3385383"/>
            <a:chExt cx="11195424" cy="3039243"/>
          </a:xfrm>
        </p:grpSpPr>
        <p:pic>
          <p:nvPicPr>
            <p:cNvPr id="16" name="Picture 15" descr="File:Ego &lt;strong&gt;network&lt;/strong&gt;.png - Wikimedia Commons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671" y="3962051"/>
              <a:ext cx="2081543" cy="2018593"/>
            </a:xfrm>
            <a:prstGeom prst="rect">
              <a:avLst/>
            </a:prstGeom>
          </p:spPr>
        </p:pic>
        <p:cxnSp>
          <p:nvCxnSpPr>
            <p:cNvPr id="18" name="Connector: Curved 17"/>
            <p:cNvCxnSpPr/>
            <p:nvPr/>
          </p:nvCxnSpPr>
          <p:spPr>
            <a:xfrm rot="10800000" flipH="1" flipV="1">
              <a:off x="493857" y="3385383"/>
              <a:ext cx="672806" cy="1243729"/>
            </a:xfrm>
            <a:prstGeom prst="curvedConnector3">
              <a:avLst>
                <a:gd name="adj1" fmla="val -55899"/>
              </a:avLst>
            </a:prstGeom>
            <a:ln w="762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60834" y="5655185"/>
              <a:ext cx="424289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Location Network</a:t>
              </a: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988142" y="3962051"/>
              <a:ext cx="103681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3434731" y="4196689"/>
            <a:ext cx="8595038" cy="1770869"/>
            <a:chOff x="3434731" y="4196689"/>
            <a:chExt cx="8595038" cy="1770869"/>
          </a:xfrm>
        </p:grpSpPr>
        <p:sp>
          <p:nvSpPr>
            <p:cNvPr id="30" name="TextBox 29"/>
            <p:cNvSpPr txBox="1"/>
            <p:nvPr/>
          </p:nvSpPr>
          <p:spPr>
            <a:xfrm>
              <a:off x="4568449" y="4196689"/>
              <a:ext cx="302986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1" dirty="0">
                  <a:solidFill>
                    <a:srgbClr val="095BFF"/>
                  </a:solidFill>
                </a:rPr>
                <a:t>Over</a:t>
              </a:r>
              <a:r>
                <a:rPr lang="en-US" sz="4400" dirty="0">
                  <a:solidFill>
                    <a:srgbClr val="095BFF"/>
                  </a:solidFill>
                </a:rPr>
                <a:t> </a:t>
              </a:r>
              <a:r>
                <a:rPr lang="en-US" sz="4400" dirty="0"/>
                <a:t>Predict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562268" y="5198117"/>
              <a:ext cx="3370410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b="1" i="1" dirty="0">
                  <a:solidFill>
                    <a:srgbClr val="FFC000"/>
                  </a:solidFill>
                </a:rPr>
                <a:t>Under</a:t>
              </a:r>
              <a:r>
                <a:rPr lang="en-US" sz="4400" dirty="0">
                  <a:solidFill>
                    <a:srgbClr val="095BFF"/>
                  </a:solidFill>
                </a:rPr>
                <a:t> </a:t>
              </a:r>
              <a:r>
                <a:rPr lang="en-US" sz="4400" dirty="0"/>
                <a:t>Predict</a:t>
              </a:r>
            </a:p>
          </p:txBody>
        </p:sp>
        <p:sp>
          <p:nvSpPr>
            <p:cNvPr id="33" name="Arrow: Right 32"/>
            <p:cNvSpPr/>
            <p:nvPr/>
          </p:nvSpPr>
          <p:spPr>
            <a:xfrm rot="20567104">
              <a:off x="3440912" y="4582476"/>
              <a:ext cx="1198715" cy="398085"/>
            </a:xfrm>
            <a:prstGeom prst="rightArrow">
              <a:avLst>
                <a:gd name="adj1" fmla="val 50000"/>
                <a:gd name="adj2" fmla="val 132548"/>
              </a:avLst>
            </a:prstGeom>
            <a:solidFill>
              <a:srgbClr val="095BFF"/>
            </a:solidFill>
            <a:ln>
              <a:solidFill>
                <a:srgbClr val="095B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Arrow: Right 33"/>
            <p:cNvSpPr/>
            <p:nvPr/>
          </p:nvSpPr>
          <p:spPr>
            <a:xfrm rot="1032896" flipV="1">
              <a:off x="3434731" y="5142907"/>
              <a:ext cx="1198715" cy="398085"/>
            </a:xfrm>
            <a:prstGeom prst="rightArrow">
              <a:avLst>
                <a:gd name="adj1" fmla="val 50000"/>
                <a:gd name="adj2" fmla="val 132548"/>
              </a:avLst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8748037" y="4371702"/>
              <a:ext cx="203344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/>
                <a:t>Waste $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8748037" y="4976891"/>
              <a:ext cx="3281732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i="1" dirty="0"/>
                <a:t>Distribution $</a:t>
              </a:r>
            </a:p>
          </p:txBody>
        </p:sp>
        <p:sp>
          <p:nvSpPr>
            <p:cNvPr id="52" name="Right Brace 51"/>
            <p:cNvSpPr/>
            <p:nvPr/>
          </p:nvSpPr>
          <p:spPr>
            <a:xfrm>
              <a:off x="8019990" y="4209845"/>
              <a:ext cx="615651" cy="1634381"/>
            </a:xfrm>
            <a:prstGeom prst="rightBrace">
              <a:avLst>
                <a:gd name="adj1" fmla="val 39475"/>
                <a:gd name="adj2" fmla="val 50000"/>
              </a:avLst>
            </a:prstGeom>
            <a:ln w="66675" cap="rnd" cmpd="sng">
              <a:solidFill>
                <a:schemeClr val="tx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1121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17"/>
          <a:stretch/>
        </p:blipFill>
        <p:spPr>
          <a:xfrm>
            <a:off x="1670801" y="1028700"/>
            <a:ext cx="8654809" cy="5229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868" y="14288"/>
            <a:ext cx="6308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“Use Last Year’s Number” Model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8153852" y="2728905"/>
            <a:ext cx="1075873" cy="242887"/>
            <a:chOff x="6557959" y="3571867"/>
            <a:chExt cx="1075873" cy="242887"/>
          </a:xfrm>
        </p:grpSpPr>
        <p:sp>
          <p:nvSpPr>
            <p:cNvPr id="4" name="Oval 3"/>
            <p:cNvSpPr/>
            <p:nvPr/>
          </p:nvSpPr>
          <p:spPr>
            <a:xfrm>
              <a:off x="6557959" y="3571867"/>
              <a:ext cx="242887" cy="24288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/>
            <p:cNvCxnSpPr/>
            <p:nvPr/>
          </p:nvCxnSpPr>
          <p:spPr>
            <a:xfrm>
              <a:off x="6772272" y="3686168"/>
              <a:ext cx="861560" cy="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9620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8" y="806757"/>
            <a:ext cx="12151132" cy="54005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868" y="14288"/>
            <a:ext cx="9012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rgbClr val="000000"/>
                </a:solidFill>
              </a:rPr>
              <a:t>“Use Last Year’s Number” Model for Water Use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94430" y="1020953"/>
            <a:ext cx="35355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Total Local Prediction Error</a:t>
            </a:r>
          </a:p>
          <a:p>
            <a:pPr algn="ctr"/>
            <a:r>
              <a:rPr lang="en-US" sz="2400" dirty="0"/>
              <a:t>2,660 HCF (6%)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277525" y="1328730"/>
            <a:ext cx="3968394" cy="523220"/>
            <a:chOff x="1277525" y="1057267"/>
            <a:chExt cx="3968394" cy="523220"/>
          </a:xfrm>
        </p:grpSpPr>
        <p:sp>
          <p:nvSpPr>
            <p:cNvPr id="8" name="TextBox 7"/>
            <p:cNvSpPr txBox="1"/>
            <p:nvPr/>
          </p:nvSpPr>
          <p:spPr>
            <a:xfrm>
              <a:off x="1277525" y="1057267"/>
              <a:ext cx="3968394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Net Prediction Errors        </a:t>
              </a: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4643436" y="1333165"/>
              <a:ext cx="400050" cy="0"/>
            </a:xfrm>
            <a:prstGeom prst="line">
              <a:avLst/>
            </a:prstGeom>
            <a:ln w="50800" cap="rnd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/>
          <p:cNvSpPr txBox="1"/>
          <p:nvPr/>
        </p:nvSpPr>
        <p:spPr>
          <a:xfrm>
            <a:off x="805561" y="5830177"/>
            <a:ext cx="102243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Total Error for 11 months: -826 HCF on volume of 42,590 HCF (2%)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96272" y="857250"/>
            <a:ext cx="5915025" cy="4972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Dripping &lt;strong&gt;Tap&lt;/strong&gt; Light Blue...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24"/>
          <a:stretch/>
        </p:blipFill>
        <p:spPr>
          <a:xfrm>
            <a:off x="11504205" y="781102"/>
            <a:ext cx="687795" cy="80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598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legient Guidance Document" ma:contentTypeID="0x0101006FB493BAD8DF47D7ABC141A17BFEC42E000D32C812A6374B6092B510AA165EEAB7004AB36ED1B459B34D86DD7702D1593BDE" ma:contentTypeVersion="42" ma:contentTypeDescription="Used for policies, procedures, training, PowerPoints, technical guides, etc. that provide guidance on a process or technique." ma:contentTypeScope="" ma:versionID="e6bc74f0f51355316f126cc4d8bec244">
  <xsd:schema xmlns:xsd="http://www.w3.org/2001/XMLSchema" xmlns:xs="http://www.w3.org/2001/XMLSchema" xmlns:p="http://schemas.microsoft.com/office/2006/metadata/properties" xmlns:ns1="http://schemas.microsoft.com/sharepoint/v3" xmlns:ns2="951fa48e-70d2-49cb-900b-274e425a7826" xmlns:ns3="9bd7b1c6-4e83-4d7e-95b5-6f67ccddf8e6" targetNamespace="http://schemas.microsoft.com/office/2006/metadata/properties" ma:root="true" ma:fieldsID="48980f63b8ac7caa0a3a272f31c1fd51" ns1:_="" ns2:_="" ns3:_="">
    <xsd:import namespace="http://schemas.microsoft.com/sharepoint/v3"/>
    <xsd:import namespace="951fa48e-70d2-49cb-900b-274e425a7826"/>
    <xsd:import namespace="9bd7b1c6-4e83-4d7e-95b5-6f67ccddf8e6"/>
    <xsd:element name="properties">
      <xsd:complexType>
        <xsd:sequence>
          <xsd:element name="documentManagement">
            <xsd:complexType>
              <xsd:all>
                <xsd:element ref="ns2:g_AllegientDescription" minOccurs="0"/>
                <xsd:element ref="ns1:AverageRating" minOccurs="0"/>
                <xsd:element ref="ns1:RatingCount" minOccurs="0"/>
                <xsd:element ref="ns2:TaxKeywordTaxHTField" minOccurs="0"/>
                <xsd:element ref="ns1:RatedBy" minOccurs="0"/>
                <xsd:element ref="ns1:Ratings" minOccurs="0"/>
                <xsd:element ref="ns2:TaxCatchAll" minOccurs="0"/>
                <xsd:element ref="ns2:TaxCatchAllLabel" minOccurs="0"/>
                <xsd:element ref="ns2:g_AllegientDocumentTypeTaxHTField0" minOccurs="0"/>
                <xsd:element ref="ns2:g_AllegientDepartmentTaxHTField0" minOccurs="0"/>
                <xsd:element ref="ns2:kad8ff7986d2450fb9021d41e088c921" minOccurs="0"/>
                <xsd:element ref="ns3:Display_x0020_On_x0020_Main_x0020_P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3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4" nillable="true" ma:displayName="User ratings" ma:description="User ratings for the item" ma:hidden="true" ma:internalName="Rating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fa48e-70d2-49cb-900b-274e425a7826" elementFormDefault="qualified">
    <xsd:import namespace="http://schemas.microsoft.com/office/2006/documentManagement/types"/>
    <xsd:import namespace="http://schemas.microsoft.com/office/infopath/2007/PartnerControls"/>
    <xsd:element name="g_AllegientDescription" ma:index="4" nillable="true" ma:displayName="Description" ma:description="Use this field to provide a short description of this item to help other users understand its purpose." ma:internalName="g_AllegientDescription">
      <xsd:simpleType>
        <xsd:restriction base="dms:Note">
          <xsd:maxLength value="255"/>
        </xsd:restriction>
      </xsd:simpleType>
    </xsd:element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fbc5ad3e-a86d-4342-9681-9086b1c46ad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description="" ma:hidden="true" ma:list="{32e274c8-bb25-442f-b0fd-d0c98eb60524}" ma:internalName="TaxCatchAll" ma:showField="CatchAllData" ma:web="7b2eafc1-18ff-4115-a1c1-f70dfc3f3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description="" ma:hidden="true" ma:list="{32e274c8-bb25-442f-b0fd-d0c98eb60524}" ma:internalName="TaxCatchAllLabel" ma:readOnly="true" ma:showField="CatchAllDataLabel" ma:web="7b2eafc1-18ff-4115-a1c1-f70dfc3f3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g_AllegientDocumentTypeTaxHTField0" ma:index="18" ma:taxonomy="true" ma:internalName="g_AllegientDocumentTypeTaxHTField0" ma:taxonomyFieldName="g_AllegientDocumentType" ma:displayName="Document Type" ma:default="1;#Not Classified|5e7ce2ac-35b8-47a5-bfc9-df4edd9d079e" ma:fieldId="{28df4a9f-9a3f-4543-b8a9-faf29629196a}" ma:taxonomyMulti="true" ma:sspId="fbc5ad3e-a86d-4342-9681-9086b1c46ad2" ma:termSetId="25c577b6-48d4-46d1-b256-b5d2107da6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_AllegientDepartmentTaxHTField0" ma:index="20" ma:taxonomy="true" ma:internalName="g_AllegientDepartmentTaxHTField0" ma:taxonomyFieldName="g_AllegientDepartment" ma:displayName="Department" ma:default="163;#Marketing|9a671465-2219-4f8a-bb55-c13024bbae58" ma:fieldId="{9d2e0dce-6167-43bb-b82b-e1c13d916b83}" ma:sspId="fbc5ad3e-a86d-4342-9681-9086b1c46ad2" ma:termSetId="0e6f804c-d802-4320-8aff-3cbfa5384d9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ad8ff7986d2450fb9021d41e088c921" ma:index="21" ma:taxonomy="true" ma:internalName="kad8ff7986d2450fb9021d41e088c921" ma:taxonomyFieldName="Technology" ma:displayName="Technology" ma:readOnly="false" ma:default="12;#Not Applicable|a558b20e-9eec-4a55-b71f-a2cbc28f655c" ma:fieldId="{4ad8ff79-86d2-450f-b902-1d41e088c921}" ma:taxonomyMulti="true" ma:sspId="fbc5ad3e-a86d-4342-9681-9086b1c46ad2" ma:termSetId="64b1f2f5-79b1-4a93-bfa7-cad9c237813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7b1c6-4e83-4d7e-95b5-6f67ccddf8e6" elementFormDefault="qualified">
    <xsd:import namespace="http://schemas.microsoft.com/office/2006/documentManagement/types"/>
    <xsd:import namespace="http://schemas.microsoft.com/office/infopath/2007/PartnerControls"/>
    <xsd:element name="Display_x0020_On_x0020_Main_x0020_Page" ma:index="23" nillable="true" ma:displayName="Display On Main Page" ma:default="0" ma:internalName="Display_x0020_On_x0020_Main_x0020_Pag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_AllegientDepartmentTaxHTField0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9a671465-2219-4f8a-bb55-c13024bbae58</TermId>
        </TermInfo>
      </Terms>
    </g_AllegientDepartmentTaxHTField0>
    <Ratings xmlns="http://schemas.microsoft.com/sharepoint/v3" xsi:nil="true"/>
    <TaxKeywordTaxHTField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00000000-0000-0000-0000-000000000000</TermId>
        </TermInfo>
      </Terms>
    </TaxKeywordTaxHTField>
    <kad8ff7986d2450fb9021d41e088c921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Applicable</TermName>
          <TermId xmlns="http://schemas.microsoft.com/office/infopath/2007/PartnerControls">a558b20e-9eec-4a55-b71f-a2cbc28f655c</TermId>
        </TermInfo>
      </Terms>
    </kad8ff7986d2450fb9021d41e088c921>
    <TaxCatchAll xmlns="951fa48e-70d2-49cb-900b-274e425a7826">
      <Value>12</Value>
      <Value>38</Value>
      <Value>163</Value>
      <Value>1</Value>
    </TaxCatchAll>
    <g_AllegientDescription xmlns="951fa48e-70d2-49cb-900b-274e425a7826" xsi:nil="true"/>
    <g_AllegientDocumentTypeTaxHTField0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Classified</TermName>
          <TermId xmlns="http://schemas.microsoft.com/office/infopath/2007/PartnerControls">5e7ce2ac-35b8-47a5-bfc9-df4edd9d079e</TermId>
        </TermInfo>
      </Terms>
    </g_AllegientDocumentTypeTaxHTField0>
    <RatedBy xmlns="http://schemas.microsoft.com/sharepoint/v3">
      <UserInfo>
        <DisplayName/>
        <AccountId xsi:nil="true"/>
        <AccountType/>
      </UserInfo>
    </RatedBy>
    <Display_x0020_On_x0020_Main_x0020_Page xmlns="9bd7b1c6-4e83-4d7e-95b5-6f67ccddf8e6">true</Display_x0020_On_x0020_Main_x0020_Page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780BD32-9E9E-4316-9F7D-7955C9586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1fa48e-70d2-49cb-900b-274e425a7826"/>
    <ds:schemaRef ds:uri="9bd7b1c6-4e83-4d7e-95b5-6f67ccddf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21464C3-797E-43F0-83E6-E75B9736A6A9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951fa48e-70d2-49cb-900b-274e425a7826"/>
    <ds:schemaRef ds:uri="http://purl.org/dc/terms/"/>
    <ds:schemaRef ds:uri="http://purl.org/dc/dcmitype/"/>
    <ds:schemaRef ds:uri="http://schemas.openxmlformats.org/package/2006/metadata/core-properties"/>
    <ds:schemaRef ds:uri="9bd7b1c6-4e83-4d7e-95b5-6f67ccddf8e6"/>
    <ds:schemaRef ds:uri="http://schemas.microsoft.com/sharepoint/v3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EEE5689-DA02-4D67-B728-DA13C38BC5B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9398</TotalTime>
  <Words>428</Words>
  <Application>Microsoft Macintosh PowerPoint</Application>
  <PresentationFormat>Custom</PresentationFormat>
  <Paragraphs>97</Paragraphs>
  <Slides>18</Slides>
  <Notes>3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From Mined Data To Useful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Sweeney;Josh Burkhead</dc:creator>
  <cp:keywords>template</cp:keywords>
  <cp:lastModifiedBy>IT Services</cp:lastModifiedBy>
  <cp:revision>410</cp:revision>
  <cp:lastPrinted>2015-07-08T16:21:40Z</cp:lastPrinted>
  <dcterms:created xsi:type="dcterms:W3CDTF">2015-05-06T14:13:53Z</dcterms:created>
  <dcterms:modified xsi:type="dcterms:W3CDTF">2017-04-13T13:45:06Z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0x0101006FB493BAD8DF47D7ABC141A17BFEC42E000D32C812A6374B6092B510AA165EEAB7004AB36ED1B459B34D86DD7702D1593BDE</vt:lpwstr>
  </property>
  <property fmtid="{D5CDD505-2E9C-101B-9397-08002B2CF9AE}" pid="3" name="Technology">
    <vt:lpwstr>12;#Not Applicable|a558b20e-9eec-4a55-b71f-a2cbc28f655c</vt:lpwstr>
  </property>
  <property fmtid="{D5CDD505-2E9C-101B-9397-08002B2CF9AE}" pid="4" name="TaxKeyword">
    <vt:lpwstr>38;#template|7415ea19-d0a1-49e9-a94c-889a22490622</vt:lpwstr>
  </property>
  <property fmtid="{D5CDD505-2E9C-101B-9397-08002B2CF9AE}" pid="5" name="g_AllegientDocumentType">
    <vt:lpwstr>1;#Not Classified|5e7ce2ac-35b8-47a5-bfc9-df4edd9d079e</vt:lpwstr>
  </property>
  <property fmtid="{D5CDD505-2E9C-101B-9397-08002B2CF9AE}" pid="6" name="g_AllegientDepartment">
    <vt:lpwstr>163;#Marketing|9a671465-2219-4f8a-bb55-c13024bbae58</vt:lpwstr>
  </property>
  <property fmtid="{D5CDD505-2E9C-101B-9397-08002B2CF9AE}" pid="7" name="g_AllegientProjectWorkTypeTaxHTField0">
    <vt:lpwstr/>
  </property>
  <property fmtid="{D5CDD505-2E9C-101B-9397-08002B2CF9AE}" pid="8" name="g_AllegientClientTaxHTField0">
    <vt:lpwstr/>
  </property>
  <property fmtid="{D5CDD505-2E9C-101B-9397-08002B2CF9AE}" pid="9" name="g_AllegientProjectWorkType">
    <vt:lpwstr/>
  </property>
  <property fmtid="{D5CDD505-2E9C-101B-9397-08002B2CF9AE}" pid="10" name="g_AllegientProject">
    <vt:lpwstr/>
  </property>
  <property fmtid="{D5CDD505-2E9C-101B-9397-08002B2CF9AE}" pid="11" name="g_AllegientClient">
    <vt:lpwstr/>
  </property>
  <property fmtid="{D5CDD505-2E9C-101B-9397-08002B2CF9AE}" pid="12" name="g_AllegientProjectTaxHTField0">
    <vt:lpwstr/>
  </property>
</Properties>
</file>